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5" r:id="rId3"/>
    <p:sldId id="257" r:id="rId4"/>
    <p:sldId id="258" r:id="rId5"/>
    <p:sldId id="260" r:id="rId6"/>
    <p:sldId id="261" r:id="rId7"/>
    <p:sldId id="293" r:id="rId8"/>
    <p:sldId id="262" r:id="rId9"/>
    <p:sldId id="263" r:id="rId10"/>
    <p:sldId id="266" r:id="rId11"/>
    <p:sldId id="267" r:id="rId12"/>
    <p:sldId id="268" r:id="rId13"/>
    <p:sldId id="288" r:id="rId14"/>
    <p:sldId id="289" r:id="rId15"/>
    <p:sldId id="290" r:id="rId16"/>
    <p:sldId id="291" r:id="rId17"/>
    <p:sldId id="292" r:id="rId18"/>
    <p:sldId id="274" r:id="rId19"/>
    <p:sldId id="275" r:id="rId20"/>
    <p:sldId id="276" r:id="rId21"/>
    <p:sldId id="277" r:id="rId22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86"/>
    <p:restoredTop sz="95179"/>
  </p:normalViewPr>
  <p:slideViewPr>
    <p:cSldViewPr snapToGrid="0">
      <p:cViewPr varScale="1">
        <p:scale>
          <a:sx n="85" d="100"/>
          <a:sy n="85" d="100"/>
        </p:scale>
        <p:origin x="3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nica&#24037;&#20316;\&#26032;&#26397;&#38451;%20CIPAC&#26041;&#27861;\&#23567;&#33539;&#22260;&#35797;&#39564;\&#25968;&#25454;%20&#33510;&#21442;&#30897;\&#25968;&#25454;&#22788;&#2970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altLang="zh-CN" sz="1400" b="1" i="0" baseline="0"/>
              <a:t>Matrine Sample A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1</c:v>
          </c:tx>
          <c:spPr>
            <a:ln w="28575">
              <a:noFill/>
            </a:ln>
          </c:spPr>
          <c:marker>
            <c:symbol val="diamond"/>
            <c:size val="2"/>
          </c:marker>
          <c:errBars>
            <c:errDir val="y"/>
            <c:errBarType val="both"/>
            <c:errValType val="cust"/>
            <c:noEndCap val="0"/>
            <c:plus>
              <c:numRef>
                <c:f>'TC-1'!$H$11:$H$14</c:f>
                <c:numCache>
                  <c:formatCode>General</c:formatCode>
                  <c:ptCount val="4"/>
                  <c:pt idx="0">
                    <c:v>3.5121612445799633</c:v>
                  </c:pt>
                  <c:pt idx="1">
                    <c:v>0.85408015822091654</c:v>
                  </c:pt>
                  <c:pt idx="2">
                    <c:v>1.5320106750267102</c:v>
                  </c:pt>
                  <c:pt idx="3">
                    <c:v>0.48150077881556907</c:v>
                  </c:pt>
                </c:numCache>
              </c:numRef>
            </c:plus>
            <c:minus>
              <c:numRef>
                <c:f>'TC-1'!$H$11:$H$14</c:f>
                <c:numCache>
                  <c:formatCode>General</c:formatCode>
                  <c:ptCount val="4"/>
                  <c:pt idx="0">
                    <c:v>3.5121612445799633</c:v>
                  </c:pt>
                  <c:pt idx="1">
                    <c:v>0.85408015822091654</c:v>
                  </c:pt>
                  <c:pt idx="2">
                    <c:v>1.5320106750267102</c:v>
                  </c:pt>
                  <c:pt idx="3">
                    <c:v>0.48150077881556907</c:v>
                  </c:pt>
                </c:numCache>
              </c:numRef>
            </c:minus>
          </c:errBars>
          <c:xVal>
            <c:strRef>
              <c:f>'TC-1'!$A$11:$A$14</c:f>
              <c:strCache>
                <c:ptCount val="4"/>
                <c:pt idx="0">
                  <c:v>Lab 1</c:v>
                </c:pt>
                <c:pt idx="1">
                  <c:v>Lab 2</c:v>
                </c:pt>
                <c:pt idx="2">
                  <c:v>Lab 3</c:v>
                </c:pt>
                <c:pt idx="3">
                  <c:v>Lab 4</c:v>
                </c:pt>
              </c:strCache>
            </c:strRef>
          </c:xVal>
          <c:yVal>
            <c:numRef>
              <c:f>'TC-1'!$B$11:$B$14</c:f>
              <c:numCache>
                <c:formatCode>0.000_);[Red]\(0.000\)</c:formatCode>
                <c:ptCount val="4"/>
                <c:pt idx="0">
                  <c:v>118.08510767794323</c:v>
                </c:pt>
                <c:pt idx="1">
                  <c:v>112.40924999999999</c:v>
                </c:pt>
                <c:pt idx="2">
                  <c:v>113.69969774321092</c:v>
                </c:pt>
                <c:pt idx="3">
                  <c:v>112.6305</c:v>
                </c:pt>
              </c:numCache>
            </c:numRef>
          </c:yVal>
          <c:smooth val="0"/>
        </c:ser>
        <c:ser>
          <c:idx val="1"/>
          <c:order val="1"/>
          <c:tx>
            <c:v>2</c:v>
          </c:tx>
          <c:spPr>
            <a:ln w="12700">
              <a:solidFill>
                <a:schemeClr val="accent5"/>
              </a:solidFill>
              <a:prstDash val="dash"/>
            </a:ln>
          </c:spPr>
          <c:marker>
            <c:symbol val="none"/>
          </c:marker>
          <c:xVal>
            <c:numRef>
              <c:f>'TC-1'!$P$8:$Q$8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'TC-1'!$P$9:$Q$9</c:f>
              <c:numCache>
                <c:formatCode>General</c:formatCode>
                <c:ptCount val="2"/>
                <c:pt idx="0">
                  <c:v>108.67</c:v>
                </c:pt>
                <c:pt idx="1">
                  <c:v>108.67</c:v>
                </c:pt>
              </c:numCache>
            </c:numRef>
          </c:yVal>
          <c:smooth val="0"/>
        </c:ser>
        <c:ser>
          <c:idx val="2"/>
          <c:order val="2"/>
          <c:tx>
            <c:v>3</c:v>
          </c:tx>
          <c:spPr>
            <a:ln w="12700">
              <a:solidFill>
                <a:srgbClr val="4BACC6"/>
              </a:solidFill>
              <a:prstDash val="dash"/>
            </a:ln>
          </c:spPr>
          <c:marker>
            <c:symbol val="none"/>
          </c:marker>
          <c:xVal>
            <c:numRef>
              <c:f>'TC-1'!$P$8:$Q$8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'TC-1'!$P$10:$Q$10</c:f>
              <c:numCache>
                <c:formatCode>General</c:formatCode>
                <c:ptCount val="2"/>
                <c:pt idx="0">
                  <c:v>119.74</c:v>
                </c:pt>
                <c:pt idx="1">
                  <c:v>119.74</c:v>
                </c:pt>
              </c:numCache>
            </c:numRef>
          </c:yVal>
          <c:smooth val="0"/>
        </c:ser>
        <c:ser>
          <c:idx val="3"/>
          <c:order val="3"/>
          <c:tx>
            <c:v>4</c:v>
          </c:tx>
          <c:spPr>
            <a:ln w="12700">
              <a:solidFill>
                <a:schemeClr val="accent6"/>
              </a:solidFill>
            </a:ln>
          </c:spPr>
          <c:marker>
            <c:symbol val="none"/>
          </c:marker>
          <c:xVal>
            <c:numRef>
              <c:f>'TC-1'!$P$8:$Q$8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'TC-1'!$P$11:$Q$11</c:f>
              <c:numCache>
                <c:formatCode>General</c:formatCode>
                <c:ptCount val="2"/>
                <c:pt idx="0">
                  <c:v>105.38</c:v>
                </c:pt>
                <c:pt idx="1">
                  <c:v>105.38</c:v>
                </c:pt>
              </c:numCache>
            </c:numRef>
          </c:yVal>
          <c:smooth val="0"/>
        </c:ser>
        <c:ser>
          <c:idx val="4"/>
          <c:order val="4"/>
          <c:tx>
            <c:v>5</c:v>
          </c:tx>
          <c:spPr>
            <a:ln w="12700">
              <a:solidFill>
                <a:srgbClr val="F79646"/>
              </a:solidFill>
            </a:ln>
          </c:spPr>
          <c:marker>
            <c:symbol val="none"/>
          </c:marker>
          <c:xVal>
            <c:numRef>
              <c:f>'TC-1'!$P$8:$Q$8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'TC-1'!$P$12:$Q$12</c:f>
              <c:numCache>
                <c:formatCode>General</c:formatCode>
                <c:ptCount val="2"/>
                <c:pt idx="0">
                  <c:v>123.03</c:v>
                </c:pt>
                <c:pt idx="1">
                  <c:v>123.03</c:v>
                </c:pt>
              </c:numCache>
            </c:numRef>
          </c:yVal>
          <c:smooth val="0"/>
        </c:ser>
        <c:ser>
          <c:idx val="5"/>
          <c:order val="5"/>
          <c:tx>
            <c:v>6</c:v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'TC-1'!$P$8:$Q$8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'TC-1'!$P$13:$Q$13</c:f>
              <c:numCache>
                <c:formatCode>General</c:formatCode>
                <c:ptCount val="2"/>
                <c:pt idx="0">
                  <c:v>114.21</c:v>
                </c:pt>
                <c:pt idx="1">
                  <c:v>114.21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161286880"/>
        <c:axId val="-1161284160"/>
      </c:scatterChart>
      <c:valAx>
        <c:axId val="-1161286880"/>
        <c:scaling>
          <c:orientation val="minMax"/>
          <c:max val="4.5"/>
          <c:min val="0"/>
        </c:scaling>
        <c:delete val="0"/>
        <c:axPos val="b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altLang="zh-CN" sz="1200" b="1" i="0" baseline="0"/>
                  <a:t>Lab</a:t>
                </a:r>
                <a:endParaRPr lang="zh-CN" altLang="zh-CN" sz="1200"/>
              </a:p>
            </c:rich>
          </c:tx>
          <c:layout/>
          <c:overlay val="0"/>
        </c:title>
        <c:majorTickMark val="out"/>
        <c:minorTickMark val="none"/>
        <c:tickLblPos val="nextTo"/>
        <c:spPr>
          <a:ln>
            <a:solidFill>
              <a:sysClr val="window" lastClr="FFFFFF">
                <a:lumMod val="85000"/>
              </a:sysClr>
            </a:solidFill>
          </a:ln>
        </c:spPr>
        <c:crossAx val="-1161284160"/>
        <c:crosses val="autoZero"/>
        <c:crossBetween val="midCat"/>
        <c:majorUnit val="1"/>
      </c:valAx>
      <c:valAx>
        <c:axId val="-1161284160"/>
        <c:scaling>
          <c:orientation val="minMax"/>
          <c:max val="125"/>
          <c:min val="100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altLang="zh-CN" sz="1200" b="1" i="0" baseline="0"/>
                  <a:t>Assay (g/kg)</a:t>
                </a:r>
                <a:endParaRPr lang="zh-CN" altLang="zh-CN" sz="1200"/>
              </a:p>
            </c:rich>
          </c:tx>
          <c:layout/>
          <c:overlay val="0"/>
        </c:title>
        <c:numFmt formatCode="0.000_);[Red]\(0.000\)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-1161286880"/>
        <c:crosses val="autoZero"/>
        <c:crossBetween val="midCat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DC340-6DD9-4B71-8BB2-A96937BD5BDF}" type="datetimeFigureOut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0E0A6-1ABF-40E2-9F73-9796BA706C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282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E56B8-37C2-4CDC-B585-F6ACCBFA764A}" type="datetimeFigureOut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E6AC4-BD8B-41EE-8AFB-7ACF88CB9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796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E6AC4-BD8B-41EE-8AFB-7ACF88CB9F3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77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E6AC4-BD8B-41EE-8AFB-7ACF88CB9F3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315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E6AC4-BD8B-41EE-8AFB-7ACF88CB9F3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967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9EADA-E9D4-C443-B19B-AA5C81BF5884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954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79F3-B68F-874A-86A2-918D27D86726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516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C9A4-7271-B34F-B066-FA50B01D1393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167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587-94D9-FE46-A71C-96ACAD0BA419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33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31A57-8315-184B-A58F-BAAEEC5C78FF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223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59BB-FEE5-B246-BDDF-6E92EA359AAD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70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50E0-E55A-5F41-92D9-5248DF577E59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99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4B46-25C8-AD4F-B915-7FC3DD1CB8CE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19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494F-2867-9747-A1DC-40B7D91D3D91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33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6B09F-6252-434F-8E96-DFAD971C3C3F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04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4A10-0F87-CD48-9694-B7B1C61F696F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212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B977-D00F-1549-AB43-570EE1545A9D}" type="datetime1">
              <a:rPr lang="zh-CN" altLang="en-US" smtClean="0"/>
              <a:t>2021/6/11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AE5B3-BE46-4E18-80F1-3E1CF5BEC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89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0904" y="591866"/>
            <a:ext cx="10031896" cy="2387600"/>
          </a:xfrm>
        </p:spPr>
        <p:txBody>
          <a:bodyPr>
            <a:normAutofit/>
          </a:bodyPr>
          <a:lstStyle/>
          <a:p>
            <a:r>
              <a:rPr lang="en-US" altLang="zh-CN" sz="48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4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zh-CN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CIPAC Small Scale Collaborative Study</a:t>
            </a:r>
            <a:endParaRPr lang="zh-CN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副标题 2"/>
          <p:cNvSpPr>
            <a:spLocks noGrp="1"/>
          </p:cNvSpPr>
          <p:nvPr>
            <p:ph type="subTitle" idx="1"/>
          </p:nvPr>
        </p:nvSpPr>
        <p:spPr>
          <a:xfrm>
            <a:off x="3926541" y="3694198"/>
            <a:ext cx="7774921" cy="1547310"/>
          </a:xfrm>
        </p:spPr>
        <p:txBody>
          <a:bodyPr>
            <a:noAutofit/>
          </a:bodyPr>
          <a:lstStyle/>
          <a:p>
            <a:pPr algn="l"/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CIPAC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technical meeting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Jason Zhang (Chinese Pesticide Advisory Committee, CHIPAC)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670071" y="5241508"/>
            <a:ext cx="8374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Method developed by CHENGDU NEWSUN CROP SCIENCE CO., LTD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98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700" b="0" i="0" u="none" strike="noStrike" kern="1200" cap="all" spc="0" normalizeH="0" baseline="0" noProof="0" dirty="0" smtClean="0">
                <a:ln>
                  <a:noFill/>
                </a:ln>
                <a:effectLst/>
                <a:uLnTx/>
                <a:uFillTx/>
                <a:latin typeface="Helvetica" pitchFamily="34" charset="0"/>
                <a:ea typeface="宋体" panose="02010600030101010101" pitchFamily="2" charset="-122"/>
                <a:cs typeface="Helvetica" pitchFamily="34" charset="0"/>
              </a:rPr>
              <a:t>DATA Evaluation and Discussion</a:t>
            </a:r>
            <a:endParaRPr kumimoji="0" lang="zh-CN" altLang="en-US" sz="2700" b="0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Tw Cen MT" panose="020B0602020104020603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856060" y="1687115"/>
            <a:ext cx="7429499" cy="454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altLang="zh-CN" b="1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ORINGINAL DATA (g/kg)</a:t>
            </a:r>
            <a:endParaRPr lang="zh-CN" altLang="en-US" b="1" dirty="0">
              <a:solidFill>
                <a:prstClr val="black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10</a:t>
            </a:fld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630423"/>
              </p:ext>
            </p:extLst>
          </p:nvPr>
        </p:nvGraphicFramePr>
        <p:xfrm>
          <a:off x="651814" y="2343156"/>
          <a:ext cx="10042691" cy="2805632"/>
        </p:xfrm>
        <a:graphic>
          <a:graphicData uri="http://schemas.openxmlformats.org/drawingml/2006/table">
            <a:tbl>
              <a:tblPr firstRow="1" firstCol="1" bandRow="1"/>
              <a:tblGrid>
                <a:gridCol w="1404927"/>
                <a:gridCol w="639671"/>
                <a:gridCol w="768870"/>
                <a:gridCol w="640574"/>
                <a:gridCol w="767966"/>
                <a:gridCol w="640574"/>
                <a:gridCol w="767966"/>
                <a:gridCol w="768870"/>
                <a:gridCol w="767966"/>
                <a:gridCol w="1457324"/>
                <a:gridCol w="1417983"/>
              </a:tblGrid>
              <a:tr h="82765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5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Matrine</a:t>
                      </a:r>
                    </a:p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</a:t>
                      </a: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Matrine </a:t>
                      </a:r>
                    </a:p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</a:t>
                      </a: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Matrine  </a:t>
                      </a: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C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312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Day1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Day2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Day1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Day2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Day1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3534">
                <a:tc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Laboratory 1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117.3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121.8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113.6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119.7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120.3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122.8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118.6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119.3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534">
                <a:tc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Laboratory 2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111.2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112.7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113.1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112.6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115.4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116.6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116.1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116.5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2.94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2.93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534">
                <a:tc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Laboratory 3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113.9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114.5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114.8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111.5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114.3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114.3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120.6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121.9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534">
                <a:tc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Laboratory </a:t>
                      </a: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112.5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113.0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113.0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112.0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116.6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116.5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115.9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115.7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2.92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2.90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2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11</a:t>
            </a:fld>
            <a:endParaRPr lang="zh-CN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90445"/>
              </p:ext>
            </p:extLst>
          </p:nvPr>
        </p:nvGraphicFramePr>
        <p:xfrm>
          <a:off x="755375" y="1070948"/>
          <a:ext cx="10442711" cy="3531240"/>
        </p:xfrm>
        <a:graphic>
          <a:graphicData uri="http://schemas.openxmlformats.org/drawingml/2006/table">
            <a:tbl>
              <a:tblPr firstRow="1" firstCol="1" bandRow="1"/>
              <a:tblGrid>
                <a:gridCol w="1594665"/>
                <a:gridCol w="1466586"/>
                <a:gridCol w="1307032"/>
                <a:gridCol w="747055"/>
                <a:gridCol w="705404"/>
                <a:gridCol w="660547"/>
                <a:gridCol w="791912"/>
                <a:gridCol w="792843"/>
                <a:gridCol w="791912"/>
                <a:gridCol w="792843"/>
                <a:gridCol w="791912"/>
              </a:tblGrid>
              <a:tr h="1046416">
                <a:tc row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Matrine</a:t>
                      </a:r>
                    </a:p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</a:t>
                      </a: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Matrine </a:t>
                      </a:r>
                    </a:p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</a:t>
                      </a: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Matrine </a:t>
                      </a:r>
                    </a:p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</a:t>
                      </a: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23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Day2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Day1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Day2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Day1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Day2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48123">
                <a:tc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Laboratory 1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2.93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2.94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3.10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3.07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2.93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2.94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3.53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3.53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3.48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3.47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123">
                <a:tc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Laboratory 2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2.98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2.97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3.57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3.58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123">
                <a:tc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Laboratory 3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2.91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3.46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3.46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3.51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3.40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123">
                <a:tc>
                  <a:txBody>
                    <a:bodyPr/>
                    <a:lstStyle/>
                    <a:p>
                      <a:pPr marL="1350645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de-CH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Laboratory </a:t>
                      </a:r>
                      <a:r>
                        <a:rPr lang="de-CH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2.91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2.91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3.52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3.53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3.52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3.52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67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9903798" cy="1108928"/>
          </a:xfrm>
        </p:spPr>
        <p:txBody>
          <a:bodyPr>
            <a:normAutofit/>
          </a:bodyPr>
          <a:lstStyle/>
          <a:p>
            <a:r>
              <a:rPr lang="en-US" altLang="zh-CN" sz="2700" dirty="0" smtClean="0">
                <a:latin typeface="Helvetica" pitchFamily="34" charset="0"/>
                <a:cs typeface="Helvetica" pitchFamily="34" charset="0"/>
              </a:rPr>
              <a:t>DATA EVALUATION AND DISCUSSION</a:t>
            </a:r>
            <a:endParaRPr lang="zh-CN" altLang="en-US" sz="2700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856060" y="1355811"/>
            <a:ext cx="7429499" cy="26562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1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MEAN VALUES (g/kg)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700724"/>
              </p:ext>
            </p:extLst>
          </p:nvPr>
        </p:nvGraphicFramePr>
        <p:xfrm>
          <a:off x="661183" y="1778274"/>
          <a:ext cx="11049315" cy="3256104"/>
        </p:xfrm>
        <a:graphic>
          <a:graphicData uri="http://schemas.openxmlformats.org/drawingml/2006/table">
            <a:tbl>
              <a:tblPr firstRow="1" firstCol="1" bandRow="1"/>
              <a:tblGrid>
                <a:gridCol w="1451966"/>
                <a:gridCol w="1962123"/>
                <a:gridCol w="1898145"/>
                <a:gridCol w="1855487"/>
                <a:gridCol w="1983452"/>
                <a:gridCol w="1898142"/>
              </a:tblGrid>
              <a:tr h="1230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Matrine </a:t>
                      </a: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SAMPLE A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Matrine </a:t>
                      </a: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SAMPLE B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Matrine </a:t>
                      </a: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SAMPLE C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Matrine </a:t>
                      </a: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SAMPLE D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Matrine </a:t>
                      </a: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SAMPLE E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Laboratory 1</a:t>
                      </a:r>
                      <a:endParaRPr lang="zh-CN" sz="16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118.1 </a:t>
                      </a:r>
                      <a:r>
                        <a:rPr lang="de-CH" sz="1600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120.3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2.97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3.02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3.51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Laboratory 2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112.4 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116.2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2.94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2.99 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3.57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Laboratory 3</a:t>
                      </a:r>
                      <a:endParaRPr lang="zh-CN" sz="16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113.7 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117.8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2.88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2.88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3.46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Laboratory 4</a:t>
                      </a:r>
                      <a:endParaRPr lang="zh-CN" sz="16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112.6 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116.2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2.91 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2.96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3.53 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856060" y="5034379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CN" sz="1200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zh-CN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Gubbs</a:t>
            </a:r>
            <a:r>
              <a:rPr lang="en-US" altLang="zh-CN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Test </a:t>
            </a:r>
            <a:r>
              <a:rPr lang="en-US" altLang="zh-CN" sz="12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straggler</a:t>
            </a:r>
            <a:endParaRPr lang="zh-CN" altLang="zh-CN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38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dirty="0" smtClean="0">
                <a:solidFill>
                  <a:sysClr val="windowText" lastClr="000000"/>
                </a:solidFill>
                <a:latin typeface="Helvetica" pitchFamily="34" charset="0"/>
                <a:cs typeface="Helvetica" pitchFamily="34" charset="0"/>
              </a:rPr>
              <a:t>DATA Evaluation and Discussion</a:t>
            </a:r>
            <a:endParaRPr lang="zh-CN" altLang="en-US" dirty="0">
              <a:solidFill>
                <a:sysClr val="windowText" lastClr="000000"/>
              </a:solidFill>
              <a:latin typeface="Tw Cen MT" panose="020B0602020104020603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72372"/>
              </p:ext>
            </p:extLst>
          </p:nvPr>
        </p:nvGraphicFramePr>
        <p:xfrm>
          <a:off x="6967876" y="1924508"/>
          <a:ext cx="3990856" cy="3162300"/>
        </p:xfrm>
        <a:graphic>
          <a:graphicData uri="http://schemas.openxmlformats.org/drawingml/2006/table">
            <a:tbl>
              <a:tblPr firstRow="1" firstCol="1" bandRow="1"/>
              <a:tblGrid>
                <a:gridCol w="1782229"/>
                <a:gridCol w="2208627"/>
              </a:tblGrid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Xm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114.2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1.971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altLang="zh-CN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de-CH" altLang="zh-CN" sz="1500" kern="100" baseline="-250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altLang="zh-CN" sz="1500" kern="100" baseline="-25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3.159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5.519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8.845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1.726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2.767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RSDR(Hor)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2.772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HorRat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0.998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115355" y="5275367"/>
            <a:ext cx="34574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</a:t>
            </a:r>
            <a:r>
              <a:rPr lang="en-US" altLang="zh-CN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zh-CN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stragglers</a:t>
            </a:r>
            <a:endParaRPr lang="zh-CN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13</a:t>
            </a:fld>
            <a:endParaRPr lang="zh-CN" altLang="en-US"/>
          </a:p>
        </p:txBody>
      </p:sp>
      <p:graphicFrame>
        <p:nvGraphicFramePr>
          <p:cNvPr id="7" name="图表 6"/>
          <p:cNvGraphicFramePr/>
          <p:nvPr>
            <p:extLst>
              <p:ext uri="{D42A27DB-BD31-4B8C-83A1-F6EECF244321}">
                <p14:modId xmlns:p14="http://schemas.microsoft.com/office/powerpoint/2010/main" val="2700369723"/>
              </p:ext>
            </p:extLst>
          </p:nvPr>
        </p:nvGraphicFramePr>
        <p:xfrm>
          <a:off x="856060" y="2006917"/>
          <a:ext cx="5817870" cy="305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椭圆 7"/>
          <p:cNvSpPr/>
          <p:nvPr/>
        </p:nvSpPr>
        <p:spPr>
          <a:xfrm>
            <a:off x="2694455" y="2545977"/>
            <a:ext cx="245969" cy="10847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21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084612"/>
              </p:ext>
            </p:extLst>
          </p:nvPr>
        </p:nvGraphicFramePr>
        <p:xfrm>
          <a:off x="6943829" y="1920182"/>
          <a:ext cx="4057106" cy="3162300"/>
        </p:xfrm>
        <a:graphic>
          <a:graphicData uri="http://schemas.openxmlformats.org/drawingml/2006/table">
            <a:tbl>
              <a:tblPr firstRow="1" firstCol="1" bandRow="1"/>
              <a:tblGrid>
                <a:gridCol w="1735937"/>
                <a:gridCol w="2321169"/>
              </a:tblGrid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Xm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117.6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2.250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de-CH" sz="1500" kern="100" baseline="-25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 baseline="-25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2.743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6.300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7.680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1.914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</a:t>
                      </a:r>
                      <a:r>
                        <a:rPr lang="de-CH" sz="1500" kern="1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2.333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</a:t>
                      </a:r>
                      <a:r>
                        <a:rPr lang="de-CH" sz="1500" kern="1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(Hor)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2.760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HorRat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0.845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115355" y="5275367"/>
            <a:ext cx="22733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2</a:t>
            </a:r>
            <a:r>
              <a:rPr lang="en-US" altLang="zh-CN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zh-CN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zh-CN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14</a:t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32" y="1914010"/>
            <a:ext cx="5803895" cy="309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31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932572"/>
              </p:ext>
            </p:extLst>
          </p:nvPr>
        </p:nvGraphicFramePr>
        <p:xfrm>
          <a:off x="6914081" y="1830959"/>
          <a:ext cx="3889907" cy="3162300"/>
        </p:xfrm>
        <a:graphic>
          <a:graphicData uri="http://schemas.openxmlformats.org/drawingml/2006/table">
            <a:tbl>
              <a:tblPr firstRow="1" firstCol="1" bandRow="1"/>
              <a:tblGrid>
                <a:gridCol w="1625012"/>
                <a:gridCol w="2264895"/>
              </a:tblGrid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Xm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2.923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0.02051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altLang="zh-CN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de-CH" altLang="zh-CN" sz="1500" kern="100" baseline="-250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altLang="zh-CN" sz="1500" kern="100" baseline="-25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0.04362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0.05880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0.12214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0.70194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</a:t>
                      </a:r>
                      <a:r>
                        <a:rPr lang="de-CH" sz="1500" kern="1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1.493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</a:t>
                      </a:r>
                      <a:r>
                        <a:rPr lang="de-CH" sz="1500" kern="1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(Hor)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4.814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HorRat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0.310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115355" y="527536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3</a:t>
            </a:r>
            <a:r>
              <a:rPr lang="en-US" altLang="zh-CN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zh-CN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zh-CN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15</a:t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17" y="1898786"/>
            <a:ext cx="5785605" cy="27251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60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358366"/>
              </p:ext>
            </p:extLst>
          </p:nvPr>
        </p:nvGraphicFramePr>
        <p:xfrm>
          <a:off x="7039628" y="1960847"/>
          <a:ext cx="3736224" cy="3162300"/>
        </p:xfrm>
        <a:graphic>
          <a:graphicData uri="http://schemas.openxmlformats.org/drawingml/2006/table">
            <a:tbl>
              <a:tblPr firstRow="1" firstCol="1" bandRow="1"/>
              <a:tblGrid>
                <a:gridCol w="1499461"/>
                <a:gridCol w="2236763"/>
              </a:tblGrid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Xm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2.956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0.04695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altLang="zh-CN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de-CH" altLang="zh-CN" sz="1500" kern="100" baseline="-250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altLang="zh-CN" sz="1500" kern="100" baseline="-25000" dirty="0" smtClean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0.07010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0.13146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0.19628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1.5881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</a:t>
                      </a:r>
                      <a:r>
                        <a:rPr lang="de-CH" sz="1500" kern="100" baseline="-25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2.371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</a:t>
                      </a:r>
                      <a:r>
                        <a:rPr lang="de-CH" sz="1500" kern="1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(Hor)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4.805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HorRat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0.493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115355" y="5275367"/>
            <a:ext cx="22829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4</a:t>
            </a:r>
            <a:r>
              <a:rPr lang="en-US" altLang="zh-CN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zh-CN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zh-CN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16</a:t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953" y="2042044"/>
            <a:ext cx="5700254" cy="26824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335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019846"/>
              </p:ext>
            </p:extLst>
          </p:nvPr>
        </p:nvGraphicFramePr>
        <p:xfrm>
          <a:off x="7032990" y="1941842"/>
          <a:ext cx="3714727" cy="3162300"/>
        </p:xfrm>
        <a:graphic>
          <a:graphicData uri="http://schemas.openxmlformats.org/drawingml/2006/table">
            <a:tbl>
              <a:tblPr firstRow="1" firstCol="1" bandRow="1"/>
              <a:tblGrid>
                <a:gridCol w="1477964"/>
                <a:gridCol w="2236763"/>
              </a:tblGrid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Xm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3.512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0.02847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altLang="zh-CN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de-CH" altLang="zh-CN" sz="1500" kern="100" baseline="-250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altLang="zh-CN" sz="1500" kern="100" baseline="-25000" dirty="0" smtClean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0.05100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0.07972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0.14280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0.81062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</a:t>
                      </a:r>
                      <a:r>
                        <a:rPr lang="de-CH" sz="1500" kern="1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1.452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RSD</a:t>
                      </a:r>
                      <a:r>
                        <a:rPr lang="de-CH" sz="1500" kern="1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(Hor)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4.682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15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HorRat</a:t>
                      </a:r>
                      <a:endParaRPr lang="zh-CN" sz="15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0.310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115355" y="5275367"/>
            <a:ext cx="22733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5</a:t>
            </a:r>
            <a:r>
              <a:rPr lang="en-US" altLang="zh-CN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zh-CN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zh-CN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17</a:t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203" y="2051183"/>
            <a:ext cx="5840474" cy="27861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7871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Summary</a:t>
            </a:r>
            <a:endParaRPr lang="zh-CN" alt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56059" y="1572816"/>
            <a:ext cx="71163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r>
              <a:rPr lang="en-US" altLang="zh-CN" b="1" kern="0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zh-CN" b="1" kern="0" spc="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statisti</a:t>
            </a:r>
            <a:r>
              <a:rPr lang="en-US" altLang="zh-CN" b="1" kern="0" spc="-1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n-US" altLang="zh-CN" b="1" kern="0" spc="-1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zh-CN" b="1" kern="0" spc="-2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zh-CN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aluation with outliers /stragglers</a:t>
            </a:r>
          </a:p>
        </p:txBody>
      </p:sp>
      <p:sp>
        <p:nvSpPr>
          <p:cNvPr id="6" name="矩形 5"/>
          <p:cNvSpPr/>
          <p:nvPr/>
        </p:nvSpPr>
        <p:spPr>
          <a:xfrm>
            <a:off x="5886453" y="2024694"/>
            <a:ext cx="6243638" cy="374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laboratories 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zh-CN" sz="14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zh-CN" sz="1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repeatability standard deviation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zh-CN" sz="1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reproducibility standard deviation 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RSD</a:t>
            </a:r>
            <a:r>
              <a:rPr lang="en-US" altLang="zh-CN" sz="14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zh-CN" sz="1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1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repeatability relative standard deviation 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RSD</a:t>
            </a:r>
            <a:r>
              <a:rPr lang="en-US" altLang="zh-CN" sz="1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reproducibility relative standard deviation 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   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repeatability 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  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reproducibility 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RSD</a:t>
            </a:r>
            <a:r>
              <a:rPr lang="en-US" altLang="zh-CN" sz="1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zh-CN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= Horwitz value calculated from: 2^(1 - 0.5log c) where c = the concentration of the </a:t>
            </a:r>
            <a:r>
              <a:rPr lang="en-US" altLang="zh-CN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analyte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a decimal fraction</a:t>
            </a:r>
            <a:endParaRPr lang="zh-CN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360143"/>
              </p:ext>
            </p:extLst>
          </p:nvPr>
        </p:nvGraphicFramePr>
        <p:xfrm>
          <a:off x="314325" y="2137236"/>
          <a:ext cx="6521631" cy="3581400"/>
        </p:xfrm>
        <a:graphic>
          <a:graphicData uri="http://schemas.openxmlformats.org/drawingml/2006/table">
            <a:tbl>
              <a:tblPr firstRow="1" firstCol="1" bandRow="1"/>
              <a:tblGrid>
                <a:gridCol w="1086361"/>
                <a:gridCol w="1087054"/>
                <a:gridCol w="1087054"/>
                <a:gridCol w="1087054"/>
                <a:gridCol w="1087054"/>
                <a:gridCol w="1087054"/>
              </a:tblGrid>
              <a:tr h="419100">
                <a:tc>
                  <a:txBody>
                    <a:bodyPr/>
                    <a:lstStyle/>
                    <a:p>
                      <a:endParaRPr lang="zh-CN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A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B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C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D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E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Xm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114.2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117.6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2.923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2.956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3.512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Sr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1.971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2.250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0.02051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0.04695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0.02847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500" baseline="-250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3.159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2.743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0.04362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0.07010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0.05100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5.519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6.300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0.05880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0.13146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0.07972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8.845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7.680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0.12214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0.19628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0.14280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RSDr</a:t>
                      </a:r>
                      <a:endParaRPr lang="zh-CN" sz="150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1.726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1.914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0.70194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1.5881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0.81062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RSD</a:t>
                      </a:r>
                      <a:r>
                        <a:rPr lang="en-US" altLang="zh-CN" sz="1600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zh-CN" sz="15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2.767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2.333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1.493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2.371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1.452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RSD</a:t>
                      </a:r>
                      <a:r>
                        <a:rPr lang="en-US" altLang="zh-CN" sz="16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Hor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2.772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2.760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4.814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4.805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4.682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HorRat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0.998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0.845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0.310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0.493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0.310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04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124549"/>
              </p:ext>
            </p:extLst>
          </p:nvPr>
        </p:nvGraphicFramePr>
        <p:xfrm>
          <a:off x="310456" y="1672953"/>
          <a:ext cx="6573190" cy="3581400"/>
        </p:xfrm>
        <a:graphic>
          <a:graphicData uri="http://schemas.openxmlformats.org/drawingml/2006/table">
            <a:tbl>
              <a:tblPr firstRow="1" firstCol="1" bandRow="1"/>
              <a:tblGrid>
                <a:gridCol w="1094950"/>
                <a:gridCol w="1095648"/>
                <a:gridCol w="1095648"/>
                <a:gridCol w="1095648"/>
                <a:gridCol w="1095648"/>
                <a:gridCol w="1095648"/>
              </a:tblGrid>
              <a:tr h="419100">
                <a:tc>
                  <a:txBody>
                    <a:bodyPr/>
                    <a:lstStyle/>
                    <a:p>
                      <a:endParaRPr lang="zh-CN" sz="15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A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B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C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D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sample E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Xm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112.9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117.6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2.923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2.956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3.512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Sr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1.026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2.250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0.02051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0.04695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0.02847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altLang="zh-CN" sz="15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1500" baseline="-250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1.119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2.743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0.04362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0.07010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0.05100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2.873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6.300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0.05880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0.13146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0.07972 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sz="15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3.133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7.680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0.12214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0.19628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0.14280 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RSDr</a:t>
                      </a:r>
                      <a:endParaRPr lang="zh-CN" sz="15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0.909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1.914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0.70194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1.5881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0.81062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RSD</a:t>
                      </a:r>
                      <a:r>
                        <a:rPr lang="en-US" altLang="zh-CN" sz="1600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zh-CN" sz="15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0.991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2.333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1.493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2.371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1.452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RSD</a:t>
                      </a:r>
                      <a:r>
                        <a:rPr lang="en-US" altLang="zh-CN" sz="16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Hor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2.777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2.760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4.814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4.805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4.682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marL="1350645" indent="-1350645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HorRat</a:t>
                      </a:r>
                      <a:endParaRPr lang="zh-CN" sz="15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0.357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0.845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0.310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0.493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0.310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10456" y="541957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CN" sz="1400" dirty="0">
                <a:latin typeface="Arial" panose="020B0604020202020204" pitchFamily="34" charset="0"/>
                <a:cs typeface="Times New Roman" panose="02020603050405020304" pitchFamily="18" charset="0"/>
              </a:rPr>
              <a:t>Sample </a:t>
            </a:r>
            <a:r>
              <a:rPr lang="en-US" altLang="zh-CN" sz="14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A </a:t>
            </a:r>
            <a:r>
              <a:rPr lang="en-US" altLang="zh-CN" sz="1400" dirty="0">
                <a:latin typeface="Arial" panose="020B0604020202020204" pitchFamily="34" charset="0"/>
                <a:cs typeface="Times New Roman" panose="02020603050405020304" pitchFamily="18" charset="0"/>
              </a:rPr>
              <a:t>Results of Lab </a:t>
            </a:r>
            <a:r>
              <a:rPr lang="en-US" altLang="zh-CN" sz="14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1 eliminated</a:t>
            </a:r>
            <a:endParaRPr lang="zh-CN" altLang="zh-CN" sz="14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05500" y="1577552"/>
            <a:ext cx="6286500" cy="374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Xm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average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      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number of laboratories 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US" altLang="zh-CN" sz="14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US" altLang="zh-CN" sz="14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1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repeatability standard deviation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US" altLang="zh-CN" sz="1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reproducibility standard deviation 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RSD</a:t>
            </a:r>
            <a:r>
              <a:rPr lang="en-US" altLang="zh-CN" sz="14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US" altLang="zh-CN" sz="14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US" altLang="zh-CN" sz="1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=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repeatability relative standard deviation 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RSD</a:t>
            </a:r>
            <a:r>
              <a:rPr lang="en-US" altLang="zh-CN" sz="14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 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= reproducibility relative standard deviation 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     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= repeatability 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           </a:t>
            </a:r>
            <a:r>
              <a:rPr lang="en-US" altLang="zh-CN" sz="1400" dirty="0" smtClean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= reproducibility 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1258570">
              <a:lnSpc>
                <a:spcPct val="150000"/>
              </a:lnSpc>
              <a:spcBef>
                <a:spcPts val="100"/>
              </a:spcBef>
            </a:pP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RSD</a:t>
            </a:r>
            <a:r>
              <a:rPr lang="en-US" altLang="zh-CN" sz="14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altLang="zh-CN" sz="14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Hor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  = Horwitz value calculated from: 2^(1 - 0.5log c) where c = the concentration of the </a:t>
            </a:r>
            <a:r>
              <a:rPr lang="en-US" altLang="zh-CN" sz="14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analyte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as a decimal fraction</a:t>
            </a:r>
            <a:endParaRPr lang="zh-CN" altLang="zh-CN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31217" y="959041"/>
            <a:ext cx="7669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r>
              <a:rPr lang="en-US" altLang="zh-CN" b="1" kern="0" spc="-3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zh-CN" b="1" kern="0" spc="5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statisti</a:t>
            </a:r>
            <a:r>
              <a:rPr lang="en-US" altLang="zh-CN" b="1" kern="0" spc="-1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n-US" altLang="zh-CN" b="1" kern="0" spc="-1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zh-CN" b="1" kern="0" spc="-2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zh-CN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aluation </a:t>
            </a:r>
            <a:r>
              <a:rPr lang="en-US" altLang="zh-CN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stragglers</a:t>
            </a:r>
            <a:endParaRPr lang="en-US" altLang="zh-CN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5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>
                <a:latin typeface="Helvetica" charset="0"/>
                <a:ea typeface="Helvetica" charset="0"/>
                <a:cs typeface="Helvetica" charset="0"/>
              </a:rPr>
              <a:t>B</a:t>
            </a:r>
            <a:r>
              <a:rPr lang="en-US" altLang="zh-CN" sz="2700" dirty="0" smtClean="0">
                <a:latin typeface="Helvetica" charset="0"/>
                <a:ea typeface="Helvetica" charset="0"/>
                <a:cs typeface="Helvetica" charset="0"/>
              </a:rPr>
              <a:t>ACKGROUND</a:t>
            </a:r>
            <a:endParaRPr lang="en-US" sz="27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err="1"/>
              <a:t>Matrine</a:t>
            </a:r>
            <a:r>
              <a:rPr lang="en-US" sz="1600" dirty="0"/>
              <a:t> is an alkaloid extracted from </a:t>
            </a:r>
            <a:r>
              <a:rPr lang="en-US" sz="1600" i="1" dirty="0" err="1"/>
              <a:t>Sophora</a:t>
            </a:r>
            <a:r>
              <a:rPr lang="en-US" sz="1600" i="1" dirty="0"/>
              <a:t> </a:t>
            </a:r>
            <a:r>
              <a:rPr lang="en-US" sz="1600" i="1" dirty="0" err="1" smtClean="0"/>
              <a:t>flavescens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/>
              <a:t>Matrine</a:t>
            </a:r>
            <a:r>
              <a:rPr lang="en-US" sz="1600" dirty="0"/>
              <a:t> is a high efficiency, broad spectrum, less resistance low toxic, low residue, environmentally friendly </a:t>
            </a:r>
            <a:r>
              <a:rPr lang="en-US" sz="1600" dirty="0" smtClean="0"/>
              <a:t>botanical </a:t>
            </a:r>
            <a:r>
              <a:rPr lang="en-US" sz="1600" dirty="0"/>
              <a:t>pesticide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/>
              <a:t>Matrine</a:t>
            </a:r>
            <a:r>
              <a:rPr lang="en-US" sz="1600" dirty="0"/>
              <a:t> has been </a:t>
            </a:r>
            <a:r>
              <a:rPr lang="en-US" sz="1600" dirty="0" smtClean="0"/>
              <a:t>widely </a:t>
            </a:r>
            <a:r>
              <a:rPr lang="en-US" sz="1600" dirty="0"/>
              <a:t>used on vegetables, fruits, tea, tobacco and so </a:t>
            </a:r>
            <a:r>
              <a:rPr lang="en-US" sz="1600" dirty="0" smtClean="0"/>
              <a:t>on.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New CIPAC method application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/>
              <a:t>The method validation was conducted by </a:t>
            </a:r>
            <a:r>
              <a:rPr lang="en-US" sz="1600" dirty="0" err="1"/>
              <a:t>Nutrichem</a:t>
            </a:r>
            <a:r>
              <a:rPr lang="en-US" sz="1600" dirty="0"/>
              <a:t> Laboratory (Study No</a:t>
            </a:r>
            <a:r>
              <a:rPr lang="en-US" sz="1600" dirty="0" smtClean="0"/>
              <a:t>.: NCW-2020-146, NCW-2020-148)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2569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conclusions</a:t>
            </a:r>
            <a:endParaRPr lang="zh-CN" alt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02493" y="4007515"/>
            <a:ext cx="10170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Based on the results of small scale collaborative study, this method is proposed to proceed with a large scale collaborative study. </a:t>
            </a:r>
          </a:p>
        </p:txBody>
      </p:sp>
      <p:sp>
        <p:nvSpPr>
          <p:cNvPr id="3" name="矩形 2"/>
          <p:cNvSpPr/>
          <p:nvPr/>
        </p:nvSpPr>
        <p:spPr>
          <a:xfrm>
            <a:off x="1778697" y="1691687"/>
            <a:ext cx="80305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 defTabSz="685800">
              <a:lnSpc>
                <a:spcPct val="120000"/>
              </a:lnSpc>
              <a:spcBef>
                <a:spcPts val="750"/>
              </a:spcBef>
              <a:buSzPct val="125000"/>
              <a:buFont typeface="Wingdings" panose="05000000000000000000" pitchFamily="2" charset="2"/>
              <a:buChar char="ü"/>
            </a:pP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all samples, the values of RSD</a:t>
            </a:r>
            <a:r>
              <a:rPr lang="en-US" altLang="zh-CN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(reproducibility relative standard deviation) were less than </a:t>
            </a:r>
            <a:r>
              <a:rPr lang="en-US" altLang="zh-CN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Horwitz’s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value. As a reference, all </a:t>
            </a:r>
            <a:r>
              <a:rPr lang="en-US" altLang="zh-CN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HorRat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values were not greater than 1.0. The proposed method is considered to be appropriate for the determination of </a:t>
            </a:r>
            <a:r>
              <a:rPr lang="en-US" altLang="zh-CN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technical 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concentrates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formulation.</a:t>
            </a: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14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24828" y="2831782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ln/>
                <a:latin typeface="Arial" panose="020B0604020202020204" pitchFamily="34" charset="0"/>
                <a:cs typeface="Arial" panose="020B0604020202020204" pitchFamily="34" charset="0"/>
              </a:rPr>
              <a:t>Thanks for your attention!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03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56060" y="344620"/>
            <a:ext cx="7429499" cy="1108928"/>
          </a:xfrm>
        </p:spPr>
        <p:txBody>
          <a:bodyPr>
            <a:noAutofit/>
          </a:bodyPr>
          <a:lstStyle/>
          <a:p>
            <a:pPr lvl="0" algn="l"/>
            <a:r>
              <a:rPr lang="en-US" altLang="zh-CN" sz="2700" dirty="0" smtClean="0">
                <a:latin typeface="Helvetica" charset="0"/>
                <a:ea typeface="Helvetica" charset="0"/>
                <a:cs typeface="Helvetica" charset="0"/>
              </a:rPr>
              <a:t>GENERAL INFORMATION</a:t>
            </a:r>
            <a:endParaRPr lang="zh-CN" altLang="en-US" sz="2700" dirty="0"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8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2196000"/>
              </p:ext>
            </p:extLst>
          </p:nvPr>
        </p:nvGraphicFramePr>
        <p:xfrm>
          <a:off x="856060" y="1265260"/>
          <a:ext cx="9838444" cy="4875564"/>
        </p:xfrm>
        <a:graphic>
          <a:graphicData uri="http://schemas.openxmlformats.org/drawingml/2006/table">
            <a:tbl>
              <a:tblPr firstRow="1" firstCol="1" bandRow="1"/>
              <a:tblGrid>
                <a:gridCol w="2165778"/>
                <a:gridCol w="7672666"/>
              </a:tblGrid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500" kern="100" dirty="0" err="1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Matrine</a:t>
                      </a:r>
                      <a:r>
                        <a:rPr lang="en-US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500" kern="100" dirty="0" err="1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Note:This</a:t>
                      </a:r>
                      <a:r>
                        <a:rPr lang="en-US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substance is considered by ISO not to require a common name)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Chemical Name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(1R,2R,9S,17S)-7,13-diazatetracyclo[7.7.1.02,7.013,17]heptadecan-6-one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Empirical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formula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500" kern="100" baseline="-25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15</a:t>
                      </a: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1500" kern="100" baseline="-25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24</a:t>
                      </a: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500" kern="100" baseline="-25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O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</a:t>
                      </a:r>
                      <a:r>
                        <a:rPr lang="en-US" altLang="zh-CN" sz="15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No. 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5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519-02-8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36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n-US" altLang="zh-CN" sz="15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1500" b="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1500" b="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endParaRPr lang="zh-CN" altLang="en-US" sz="15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RMM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248.36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8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m.p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76-77</a:t>
                      </a:r>
                      <a:r>
                        <a:rPr kumimoji="0" lang="en-US" altLang="zh-CN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°C</a:t>
                      </a:r>
                      <a:endParaRPr kumimoji="0" lang="zh-CN" altLang="en-US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7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Solubility (g/L, 20</a:t>
                      </a:r>
                      <a:r>
                        <a:rPr lang="zh-CN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℃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In water 58 g/l, methanol and acetonitrile &gt; 250 g/l(all at 20°C)</a:t>
                      </a:r>
                      <a:endParaRPr lang="zh-CN" altLang="en-US" sz="1500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White solid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Stability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Stable in neutral and weak acidic conditions but </a:t>
                      </a:r>
                      <a:r>
                        <a:rPr lang="en-US" sz="1500" kern="1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hydrolysed</a:t>
                      </a:r>
                      <a:r>
                        <a:rPr lang="en-US" sz="15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in alkaline </a:t>
                      </a:r>
                      <a:r>
                        <a:rPr lang="en-US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condition</a:t>
                      </a:r>
                      <a:endParaRPr lang="zh-CN" sz="15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0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indent="76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Formulation</a:t>
                      </a:r>
                      <a:endParaRPr lang="zh-CN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Soluble </a:t>
                      </a:r>
                      <a:r>
                        <a:rPr lang="en-US" altLang="zh-CN" sz="15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Concentrates (SL)</a:t>
                      </a:r>
                      <a:endParaRPr lang="zh-CN" altLang="en-US" sz="1500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125" y="2838081"/>
            <a:ext cx="1274909" cy="98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2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04915" y="213368"/>
            <a:ext cx="7429499" cy="1108928"/>
          </a:xfrm>
        </p:spPr>
        <p:txBody>
          <a:bodyPr>
            <a:normAutofit/>
          </a:bodyPr>
          <a:lstStyle/>
          <a:p>
            <a:pPr algn="l"/>
            <a:r>
              <a:rPr lang="en-US" altLang="zh-CN" sz="2700" dirty="0" smtClean="0">
                <a:latin typeface="Helvetica" charset="0"/>
                <a:ea typeface="Helvetica" charset="0"/>
                <a:cs typeface="Helvetica" charset="0"/>
              </a:rPr>
              <a:t>PARTICIPANTS</a:t>
            </a:r>
            <a:endParaRPr lang="zh-CN" altLang="en-US" sz="27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68585" y="1482974"/>
            <a:ext cx="10489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technical concentrate samples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three SL samples were sent to the following 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participants in 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</a:t>
            </a: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April 2021, all 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participants provided their results.</a:t>
            </a:r>
            <a:endParaRPr lang="zh-CN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90221"/>
              </p:ext>
            </p:extLst>
          </p:nvPr>
        </p:nvGraphicFramePr>
        <p:xfrm>
          <a:off x="1152940" y="2690271"/>
          <a:ext cx="9613672" cy="3474908"/>
        </p:xfrm>
        <a:graphic>
          <a:graphicData uri="http://schemas.openxmlformats.org/drawingml/2006/table">
            <a:tbl>
              <a:tblPr/>
              <a:tblGrid>
                <a:gridCol w="4996848"/>
                <a:gridCol w="2841812"/>
                <a:gridCol w="1775012"/>
              </a:tblGrid>
              <a:tr h="919575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Lab Name</a:t>
                      </a:r>
                      <a:b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</a:b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Name of responsible person</a:t>
                      </a:r>
                      <a:b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</a:b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Country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/>
                      </a:r>
                      <a:b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</a:b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465">
                <a:tc>
                  <a:txBody>
                    <a:bodyPr/>
                    <a:lstStyle/>
                    <a:p>
                      <a:pPr marL="4318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School of Food and Bioengineering, </a:t>
                      </a:r>
                      <a:r>
                        <a:rPr lang="en-GB" sz="15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Xihua</a:t>
                      </a:r>
                      <a:r>
                        <a:rPr lang="en-GB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University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91160" indent="69850" algn="ctr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Shan Qian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Sichuan,  China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416">
                <a:tc>
                  <a:txBody>
                    <a:bodyPr/>
                    <a:lstStyle/>
                    <a:p>
                      <a:pPr marL="42863" indent="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CHENGDU NEWSUN CROP SCIENCE CO., LTD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391160" indent="80010"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Yang Yan Qin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Sichuan,  China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467">
                <a:tc>
                  <a:txBody>
                    <a:bodyPr/>
                    <a:lstStyle/>
                    <a:p>
                      <a:pPr marL="43200" marR="391160" indent="0" algn="l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Ministry of Education Key Laboratory of</a:t>
                      </a:r>
                      <a:r>
                        <a:rPr lang="en-US" sz="1500" baseline="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Standardization of Chinese Herbal Medicine, Chengdu University of Traditional Chinese Medicine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391160" indent="80010"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Pan Yue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500" dirty="0" smtClean="0"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Sichuan,  China</a:t>
                      </a:r>
                      <a:endParaRPr lang="zh-CN" altLang="zh-CN" sz="15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652">
                <a:tc>
                  <a:txBody>
                    <a:bodyPr/>
                    <a:lstStyle/>
                    <a:p>
                      <a:pPr marL="43180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Jinhua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Boyue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Agricultural Development Co., 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Ltd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391160" indent="66675"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Wu Liang</a:t>
                      </a:r>
                      <a:endParaRPr lang="zh-CN" sz="15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Zhejiang, China</a:t>
                      </a:r>
                      <a:endParaRPr lang="zh-CN" sz="15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70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80279" y="326102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Helvetica" pitchFamily="34" charset="0"/>
                <a:cs typeface="Helvetica" pitchFamily="34" charset="0"/>
              </a:rPr>
              <a:t>Analytical Method</a:t>
            </a:r>
            <a:endParaRPr lang="zh-CN" altLang="en-US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856060" y="1860915"/>
            <a:ext cx="9334862" cy="15085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n-US" altLang="zh-CN" b="1" dirty="0" smtClean="0">
                <a:latin typeface="Arial" panose="020B0604020202020204" pitchFamily="34" charset="0"/>
                <a:ea typeface="Arial Unicode MS" pitchFamily="34" charset="-122"/>
                <a:cs typeface="Arial" panose="020B0604020202020204" pitchFamily="34" charset="0"/>
              </a:rPr>
              <a:t>Outline of Method</a:t>
            </a:r>
          </a:p>
          <a:p>
            <a:pPr algn="just"/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content of the samples is determined by high performance liquid chromatography on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InertSustain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C18 column with UV detector at 215 nm, quantified by external standard method.</a:t>
            </a:r>
            <a:endParaRPr lang="en-US" altLang="zh-CN" b="1" dirty="0" smtClean="0">
              <a:latin typeface="Arial" panose="020B0604020202020204" pitchFamily="34" charset="0"/>
              <a:ea typeface="Arial Unicode MS" pitchFamily="34" charset="-122"/>
              <a:cs typeface="Arial" panose="020B0604020202020204" pitchFamily="34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41881"/>
              </p:ext>
            </p:extLst>
          </p:nvPr>
        </p:nvGraphicFramePr>
        <p:xfrm>
          <a:off x="1444783" y="3507289"/>
          <a:ext cx="8768362" cy="2423160"/>
        </p:xfrm>
        <a:graphic>
          <a:graphicData uri="http://schemas.openxmlformats.org/drawingml/2006/table">
            <a:tbl>
              <a:tblPr firstRow="1" bandRow="1"/>
              <a:tblGrid>
                <a:gridCol w="1548938"/>
                <a:gridCol w="3494762"/>
                <a:gridCol w="1077238"/>
                <a:gridCol w="2647424"/>
              </a:tblGrid>
              <a:tr h="4158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altLang="zh-CN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Column: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stainless steel, </a:t>
                      </a:r>
                      <a:r>
                        <a:rPr lang="en-US" altLang="zh-CN" sz="15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Inertsustain</a:t>
                      </a:r>
                      <a:r>
                        <a:rPr lang="en-US" altLang="zh-CN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150mm × 4.6mm (</a:t>
                      </a:r>
                      <a:r>
                        <a:rPr lang="en-US" altLang="zh-CN" sz="15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i.d</a:t>
                      </a:r>
                      <a:r>
                        <a:rPr lang="en-US" altLang="zh-CN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columns, C18 packed with </a:t>
                      </a:r>
                      <a:r>
                        <a:rPr lang="en-US" altLang="zh-CN" sz="15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octadecyl</a:t>
                      </a:r>
                      <a:r>
                        <a:rPr lang="en-US" altLang="zh-CN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5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silane</a:t>
                      </a:r>
                      <a:r>
                        <a:rPr lang="en-US" altLang="zh-CN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filler (5</a:t>
                      </a:r>
                      <a:r>
                        <a:rPr lang="el-GR" altLang="zh-CN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altLang="zh-CN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m), or equivalent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altLang="zh-CN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Eluent: 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Acetonitrile /Water (0.02% Ammonium acetate + 0.02% </a:t>
                      </a:r>
                      <a:r>
                        <a:rPr lang="en-US" altLang="zh-CN" sz="15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Triethylamine</a:t>
                      </a:r>
                      <a:r>
                        <a:rPr lang="en-US" altLang="zh-CN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= 23/ 77(v/v)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Temperature: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zh-CN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℃</a:t>
                      </a:r>
                      <a:endParaRPr lang="en-US" altLang="zh-CN" sz="1500" kern="100" baseline="30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 Rate:</a:t>
                      </a:r>
                      <a:endParaRPr lang="en-US" altLang="zh-CN" sz="1500" kern="100" baseline="30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 ml/min</a:t>
                      </a:r>
                      <a:endParaRPr lang="en-US" altLang="zh-CN" sz="1500" kern="100" baseline="30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9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 Wavelength</a:t>
                      </a:r>
                      <a:r>
                        <a:rPr lang="zh-CN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endParaRPr lang="en-US" altLang="zh-CN" sz="1500" kern="1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215nm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Injection Volume: 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10μL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Retention time:</a:t>
                      </a:r>
                      <a:endParaRPr lang="zh-CN" altLang="zh-CN" sz="1500" kern="1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Approximately</a:t>
                      </a:r>
                      <a:r>
                        <a:rPr lang="en-US" altLang="zh-CN" sz="1500" kern="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11.4</a:t>
                      </a:r>
                      <a:r>
                        <a:rPr lang="en-US" altLang="zh-CN" sz="1500" kern="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</a:t>
                      </a:r>
                      <a:endParaRPr lang="zh-CN" altLang="zh-CN" sz="1500" kern="1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endParaRPr lang="zh-CN" altLang="en-US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 panose="020B0602020104020603"/>
                          <a:ea typeface=""/>
                          <a:cs typeface=""/>
                        </a:defRPr>
                      </a:lvl9pPr>
                    </a:lstStyle>
                    <a:p>
                      <a:endParaRPr lang="zh-CN" altLang="en-US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6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Helvetica" pitchFamily="34" charset="0"/>
                <a:cs typeface="Helvetica" pitchFamily="34" charset="0"/>
              </a:rPr>
              <a:t>Analytical Method</a:t>
            </a:r>
            <a:endParaRPr lang="zh-CN" alt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856060" y="1687115"/>
            <a:ext cx="9903798" cy="428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altLang="zh-CN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Preparation of the test substance solution and determination (TK</a:t>
            </a: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Preparation of standard solution: Approximate 50 mg (to the nearest 0.2 mg) of analytical standard grade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is weighed into a 25mL volumetric flask, dissolved and made to volume with Solution1 (</a:t>
            </a:r>
            <a:r>
              <a:rPr lang="en-US" altLang="zh-CN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mL Methanol and 500mL water are measured into a 1000 mL volumetric flask and mixed thoroughly as solvent used to dissolve samples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) as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stock standard solution. Then transfer 1.0mL of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stock standard solution into a 25mL volumetric flask, dilute to volume with Solution1 and mix thoroughly to prepare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standard solution. The solution should be filtered through 0.45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μm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filter film before use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Preparation of sample solution: 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Weigh 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(to the nearest 0.2mg) sufficient sample to contain about 50 mg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into a 25 mL volumetric flask, dissolved and made to volume with Solution1 as sample stock solution. Then transfer 1.00mL of sample stock solution into a 25mL volumetric flask, dilute to volume with Solution1 and mix thoroughly to prepare sample solution. The solution should be filtered through 0.45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μm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filter film before use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Determination: Inject in duplicate 10μL portions of each sample solution bracketing them by injections of the calibration solutions as 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follows: C</a:t>
            </a:r>
            <a:r>
              <a:rPr lang="en-US" altLang="zh-CN" sz="15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, S</a:t>
            </a:r>
            <a:r>
              <a:rPr lang="en-US" altLang="zh-CN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, S</a:t>
            </a:r>
            <a:r>
              <a:rPr lang="en-US" altLang="zh-CN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en-US" altLang="zh-CN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, S</a:t>
            </a:r>
            <a:r>
              <a:rPr lang="en-US" altLang="zh-CN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, S</a:t>
            </a:r>
            <a:r>
              <a:rPr lang="en-US" altLang="zh-CN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en-US" altLang="zh-CN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altLang="zh-CN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77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Helvetica" pitchFamily="34" charset="0"/>
                <a:cs typeface="Helvetica" pitchFamily="34" charset="0"/>
              </a:rPr>
              <a:t>Analytical Method</a:t>
            </a:r>
            <a:endParaRPr lang="zh-CN" alt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856060" y="1687115"/>
            <a:ext cx="9903798" cy="428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altLang="zh-CN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Preparation of the test substance solution and determination (SL)</a:t>
            </a:r>
            <a:endParaRPr lang="en-US" altLang="zh-C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Preparation of sample solution: 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Weigh (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to the nearest 0.2mg) sufficient sample to contain about 2 mg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into a 25 mL volumetric flask, dissolved and made to volume with Solution1 as sample stock solution. Mix thoroughly, the solution should be filtered through 0.45 </a:t>
            </a: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μm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filter film before use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96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Study format</a:t>
            </a:r>
            <a:endParaRPr lang="zh-CN" alt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1469836" y="1737219"/>
            <a:ext cx="7924685" cy="43003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SzPct val="125000"/>
              <a:buFont typeface="Arial" panose="020B0604020202020204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altLang="zh-CN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endParaRPr lang="en-US" altLang="zh-CN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Technical Concentrates 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altLang="zh-CN" sz="1500" kern="0" dirty="0">
                <a:latin typeface="Arial" panose="020B0604020202020204" pitchFamily="34" charset="0"/>
                <a:cs typeface="Arial" panose="020B0604020202020204" pitchFamily="34" charset="0"/>
              </a:rPr>
              <a:t>SAMPLE A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zh-C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Technical Concentrates (</a:t>
            </a:r>
            <a:r>
              <a:rPr lang="de-CH" altLang="zh-CN" sz="1500" kern="0" dirty="0"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de-CH" altLang="zh-CN" sz="15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zh-C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Soluble </a:t>
            </a:r>
            <a:r>
              <a:rPr lang="en-US" altLang="zh-CN" sz="1500" kern="100" dirty="0" smtClean="0">
                <a:latin typeface="Arial" panose="020B0604020202020204" pitchFamily="34" charset="0"/>
                <a:cs typeface="Arial" panose="020B0604020202020204" pitchFamily="34" charset="0"/>
              </a:rPr>
              <a:t>Concentrates 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altLang="zh-CN" sz="1500" kern="0" dirty="0"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de-CH" altLang="zh-CN" sz="15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zh-C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Soluble </a:t>
            </a:r>
            <a:r>
              <a:rPr lang="en-US" altLang="zh-CN" sz="1500" kern="100" dirty="0">
                <a:latin typeface="Arial" panose="020B0604020202020204" pitchFamily="34" charset="0"/>
                <a:cs typeface="Arial" panose="020B0604020202020204" pitchFamily="34" charset="0"/>
              </a:rPr>
              <a:t>Concentrates 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altLang="zh-CN" sz="1500" kern="0" dirty="0"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de-CH" altLang="zh-CN" sz="15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zh-C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Soluble </a:t>
            </a:r>
            <a:r>
              <a:rPr lang="en-US" altLang="zh-CN" sz="1500" kern="100" dirty="0">
                <a:latin typeface="Arial" panose="020B0604020202020204" pitchFamily="34" charset="0"/>
                <a:cs typeface="Arial" panose="020B0604020202020204" pitchFamily="34" charset="0"/>
              </a:rPr>
              <a:t>Concentrates 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altLang="zh-CN" sz="1500" kern="0" dirty="0"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de-CH" altLang="zh-CN" sz="15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altLang="zh-CN" sz="1500" dirty="0" err="1">
                <a:latin typeface="Arial" panose="020B0604020202020204" pitchFamily="34" charset="0"/>
                <a:cs typeface="Arial" panose="020B0604020202020204" pitchFamily="34" charset="0"/>
              </a:rPr>
              <a:t>Matrine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  <a:r>
              <a:rPr lang="pl-PL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standard (purity </a:t>
            </a:r>
            <a:r>
              <a:rPr lang="pl-PL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l-PL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l-PL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% w/w</a:t>
            </a:r>
            <a:r>
              <a:rPr lang="pl-PL" altLang="zh-CN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zh-C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</a:t>
            </a:r>
            <a:endParaRPr lang="en-US" altLang="zh-CN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/>
              <a:t>The samples were analyzed on two different days, each day involving duplicate injections of duplicate weights</a:t>
            </a:r>
            <a:r>
              <a:rPr lang="en-US" altLang="zh-CN" sz="1500" dirty="0">
                <a:latin typeface="Arial" panose="020B0604020202020204" pitchFamily="34" charset="0"/>
                <a:cs typeface="Arial" panose="020B0604020202020204" pitchFamily="34" charset="0"/>
              </a:rPr>
              <a:t>. Test and calibration solutions were prepared fresh on each day. The sample content was calculated using the mean value of the duplicate injections.</a:t>
            </a:r>
            <a:endParaRPr lang="zh-CN" alt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3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881112" y="739035"/>
            <a:ext cx="7429499" cy="808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Helvetica" pitchFamily="34" charset="0"/>
                <a:cs typeface="Helvetica" pitchFamily="34" charset="0"/>
              </a:rPr>
              <a:t>Analytical conditions</a:t>
            </a:r>
            <a:endParaRPr lang="zh-CN" altLang="en-US" dirty="0">
              <a:latin typeface="Helvetica" pitchFamily="34" charset="0"/>
              <a:cs typeface="Helvetica" pitchFamily="34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133781"/>
              </p:ext>
            </p:extLst>
          </p:nvPr>
        </p:nvGraphicFramePr>
        <p:xfrm>
          <a:off x="1272209" y="1683026"/>
          <a:ext cx="8969071" cy="3803374"/>
        </p:xfrm>
        <a:graphic>
          <a:graphicData uri="http://schemas.openxmlformats.org/drawingml/2006/table">
            <a:tbl>
              <a:tblPr/>
              <a:tblGrid>
                <a:gridCol w="1496121"/>
                <a:gridCol w="7472950"/>
              </a:tblGrid>
              <a:tr h="660110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Lab Number</a:t>
                      </a:r>
                    </a:p>
                  </a:txBody>
                  <a:tcPr marL="9522" marR="9522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Analytical Conditions</a:t>
                      </a:r>
                    </a:p>
                  </a:txBody>
                  <a:tcPr marL="9522" marR="9522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6">
                <a:tc>
                  <a:txBody>
                    <a:bodyPr/>
                    <a:lstStyle/>
                    <a:p>
                      <a:pPr marL="36000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Laboratory 1</a:t>
                      </a:r>
                      <a:endParaRPr lang="zh-CN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indent="-135064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Column: </a:t>
                      </a:r>
                      <a:r>
                        <a:rPr lang="en-US" sz="1600" kern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Inertsustain</a:t>
                      </a: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 150mm*4.6mm C18（5um）</a:t>
                      </a:r>
                    </a:p>
                    <a:p>
                      <a:pPr marL="36000" indent="-135064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Remarks: None</a:t>
                      </a:r>
                      <a:endParaRPr lang="en-US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6">
                <a:tc>
                  <a:txBody>
                    <a:bodyPr/>
                    <a:lstStyle/>
                    <a:p>
                      <a:pPr marL="36000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Laboratory 2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indent="-135064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Column: </a:t>
                      </a:r>
                      <a:r>
                        <a:rPr lang="en-US" sz="1600" kern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Inertsustain</a:t>
                      </a: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 150mm*4.6mm C18（5um）</a:t>
                      </a:r>
                    </a:p>
                    <a:p>
                      <a:pPr marL="36000" indent="-135064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Remarks: None</a:t>
                      </a:r>
                      <a:endParaRPr lang="en-US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6">
                <a:tc>
                  <a:txBody>
                    <a:bodyPr/>
                    <a:lstStyle/>
                    <a:p>
                      <a:pPr marL="36000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Laboratory 3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indent="-135064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Column: Agilient，4.6x100mm，2.7 Micron with Column ID,USCFS09415</a:t>
                      </a:r>
                    </a:p>
                    <a:p>
                      <a:pPr marL="36000" indent="-135064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Remarks: None</a:t>
                      </a:r>
                      <a:endParaRPr lang="en-US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6">
                <a:tc>
                  <a:txBody>
                    <a:bodyPr/>
                    <a:lstStyle/>
                    <a:p>
                      <a:pPr marL="36000" indent="-13506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Laboratory 4</a:t>
                      </a:r>
                      <a:endParaRPr lang="zh-CN" sz="1600" ker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indent="-135064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Column: </a:t>
                      </a:r>
                      <a:r>
                        <a:rPr lang="en-US" sz="1600" kern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Inertsustain</a:t>
                      </a: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 150mm*4.6mm C18（5um）</a:t>
                      </a:r>
                    </a:p>
                    <a:p>
                      <a:pPr marL="36000" indent="-135064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Remarks: None</a:t>
                      </a:r>
                      <a:endParaRPr lang="en-US" sz="1600" kern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E5B3-BE46-4E18-80F1-3E1CF5BEC11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0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TM04033925[[fn=水滴]]</Template>
  <TotalTime>7263</TotalTime>
  <Words>1523</Words>
  <Application>Microsoft Office PowerPoint</Application>
  <PresentationFormat>宽屏</PresentationFormat>
  <Paragraphs>536</Paragraphs>
  <Slides>21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 Unicode MS</vt:lpstr>
      <vt:lpstr>宋体</vt:lpstr>
      <vt:lpstr>Arial</vt:lpstr>
      <vt:lpstr>Calibri</vt:lpstr>
      <vt:lpstr>Calibri Light</vt:lpstr>
      <vt:lpstr>Helvetica</vt:lpstr>
      <vt:lpstr>Times New Roman</vt:lpstr>
      <vt:lpstr>Tw Cen MT</vt:lpstr>
      <vt:lpstr>Wingdings</vt:lpstr>
      <vt:lpstr>Office 主题</vt:lpstr>
      <vt:lpstr>Matrine- CIPAC Small Scale Collaborative Study</vt:lpstr>
      <vt:lpstr>BACKGROUND</vt:lpstr>
      <vt:lpstr>GENERAL INFORMATION</vt:lpstr>
      <vt:lpstr>PARTICIPANTS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DATA EVALUATION AND DISCUSSION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Spirodiclofen- CIPAC Small Scale Collaborative Study</dc:title>
  <dc:creator>ccpia</dc:creator>
  <cp:lastModifiedBy>Jason</cp:lastModifiedBy>
  <cp:revision>249</cp:revision>
  <cp:lastPrinted>2020-05-28T05:51:07Z</cp:lastPrinted>
  <dcterms:created xsi:type="dcterms:W3CDTF">2019-04-03T09:04:02Z</dcterms:created>
  <dcterms:modified xsi:type="dcterms:W3CDTF">2021-06-11T09:52:13Z</dcterms:modified>
</cp:coreProperties>
</file>